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69" r:id="rId3"/>
    <p:sldId id="257" r:id="rId4"/>
    <p:sldId id="259" r:id="rId5"/>
    <p:sldId id="260" r:id="rId6"/>
    <p:sldId id="275" r:id="rId7"/>
    <p:sldId id="258" r:id="rId8"/>
    <p:sldId id="261" r:id="rId9"/>
    <p:sldId id="271" r:id="rId10"/>
    <p:sldId id="262" r:id="rId11"/>
    <p:sldId id="264" r:id="rId12"/>
    <p:sldId id="272" r:id="rId13"/>
    <p:sldId id="273" r:id="rId14"/>
    <p:sldId id="274" r:id="rId15"/>
    <p:sldId id="265" r:id="rId16"/>
    <p:sldId id="266" r:id="rId17"/>
    <p:sldId id="267" r:id="rId18"/>
    <p:sldId id="270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 Butterworth" initials="D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96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BF656-4F6A-48EE-B825-684888D960FA}" type="datetimeFigureOut">
              <a:rPr lang="en-ZA" smtClean="0"/>
              <a:t>2015/09/22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9EE7F-7BD3-4EEF-8062-34370B3ACB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461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EE7F-7BD3-4EEF-8062-34370B3ACB3F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04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9F1B-7B2A-4FC4-A87E-23B3D5F1209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FC53-3B00-4ECE-BA44-0397DBC5A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9F1B-7B2A-4FC4-A87E-23B3D5F1209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FC53-3B00-4ECE-BA44-0397DBC5A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9F1B-7B2A-4FC4-A87E-23B3D5F1209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FC53-3B00-4ECE-BA44-0397DBC5A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9F1B-7B2A-4FC4-A87E-23B3D5F1209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FC53-3B00-4ECE-BA44-0397DBC5A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9F1B-7B2A-4FC4-A87E-23B3D5F1209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FC53-3B00-4ECE-BA44-0397DBC5A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9F1B-7B2A-4FC4-A87E-23B3D5F1209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FC53-3B00-4ECE-BA44-0397DBC5A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9F1B-7B2A-4FC4-A87E-23B3D5F1209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FC53-3B00-4ECE-BA44-0397DBC5A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9F1B-7B2A-4FC4-A87E-23B3D5F1209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FC53-3B00-4ECE-BA44-0397DBC5A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9F1B-7B2A-4FC4-A87E-23B3D5F1209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FC53-3B00-4ECE-BA44-0397DBC5A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9F1B-7B2A-4FC4-A87E-23B3D5F1209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FC53-3B00-4ECE-BA44-0397DBC5A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9F1B-7B2A-4FC4-A87E-23B3D5F1209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FC53-3B00-4ECE-BA44-0397DBC5A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29F1B-7B2A-4FC4-A87E-23B3D5F1209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8FC53-3B00-4ECE-BA44-0397DBC5A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52128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ZA" dirty="0" smtClean="0"/>
              <a:t>An Illustrative Example of a Management Procedure for Eastern North Atlantic Bluefin Tuna</a:t>
            </a:r>
            <a:br>
              <a:rPr lang="en-ZA" dirty="0" smtClean="0"/>
            </a:br>
            <a:r>
              <a:rPr lang="en-ZA" sz="1800" dirty="0"/>
              <a:t>.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sz="3100" dirty="0" smtClean="0"/>
              <a:t>Rebecca Rademeyer and Doug Butterworth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NB: This is intended purely as an example</a:t>
            </a:r>
          </a:p>
          <a:p>
            <a:pPr marL="0" indent="0">
              <a:buNone/>
            </a:pPr>
            <a:r>
              <a:rPr lang="en-ZA" sz="1200" dirty="0"/>
              <a:t>.</a:t>
            </a:r>
            <a:endParaRPr lang="en-ZA" sz="1200" dirty="0" smtClean="0"/>
          </a:p>
          <a:p>
            <a:pPr marL="514350" indent="-514350">
              <a:buAutoNum type="alphaLcParenR"/>
            </a:pPr>
            <a:r>
              <a:rPr lang="en-ZA" sz="2400" dirty="0" smtClean="0"/>
              <a:t>To illustrate the MP concept in an NABFT context</a:t>
            </a:r>
          </a:p>
          <a:p>
            <a:pPr marL="514350" indent="-514350">
              <a:buAutoNum type="alphaLcParenR"/>
            </a:pPr>
            <a:r>
              <a:rPr lang="en-ZA" sz="2400" dirty="0" smtClean="0"/>
              <a:t>To highlight key data and management issues for the Eastern NABFT population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6090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1260000"/>
            <a:ext cx="8532092" cy="543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052736"/>
          </a:xfrm>
        </p:spPr>
        <p:txBody>
          <a:bodyPr>
            <a:normAutofit fontScale="90000"/>
          </a:bodyPr>
          <a:lstStyle/>
          <a:p>
            <a:r>
              <a:rPr lang="fr-CH" dirty="0" err="1" smtClean="0"/>
              <a:t>Eastern</a:t>
            </a:r>
            <a:r>
              <a:rPr lang="fr-CH" dirty="0" smtClean="0"/>
              <a:t> </a:t>
            </a:r>
            <a:r>
              <a:rPr lang="fr-CH" dirty="0" err="1" smtClean="0"/>
              <a:t>bluefin</a:t>
            </a:r>
            <a:r>
              <a:rPr lang="fr-CH" dirty="0" smtClean="0"/>
              <a:t> </a:t>
            </a:r>
            <a:r>
              <a:rPr lang="fr-CH" dirty="0" err="1" smtClean="0"/>
              <a:t>tuna</a:t>
            </a:r>
            <a:r>
              <a:rPr lang="fr-CH" dirty="0" smtClean="0"/>
              <a:t>:</a:t>
            </a:r>
            <a:br>
              <a:rPr lang="fr-CH" dirty="0" smtClean="0"/>
            </a:br>
            <a:r>
              <a:rPr lang="fr-CH" sz="3100" dirty="0" err="1" smtClean="0"/>
              <a:t>Stochastic</a:t>
            </a:r>
            <a:r>
              <a:rPr lang="fr-CH" sz="3100" dirty="0" smtClean="0"/>
              <a:t> projections </a:t>
            </a:r>
            <a:r>
              <a:rPr lang="fr-CH" sz="3100" dirty="0" err="1" smtClean="0"/>
              <a:t>under</a:t>
            </a:r>
            <a:r>
              <a:rPr lang="fr-CH" sz="3100" dirty="0" smtClean="0"/>
              <a:t> CMP1 </a:t>
            </a:r>
            <a:r>
              <a:rPr lang="fr-CH" sz="3100" dirty="0" err="1" smtClean="0"/>
              <a:t>with</a:t>
            </a:r>
            <a:r>
              <a:rPr lang="fr-CH" sz="3100" dirty="0" smtClean="0"/>
              <a:t> 30 000t cap</a:t>
            </a:r>
            <a:endParaRPr lang="en-US" sz="31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29309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CV=0.78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429309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CV=0.77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429309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CV=0.72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429309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CV=0.72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5589240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CV=0.87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566124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CV=0.75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5589240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CV=0.83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164288" y="5589240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CV=0.83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064896" cy="1052736"/>
          </a:xfrm>
        </p:spPr>
        <p:txBody>
          <a:bodyPr>
            <a:normAutofit fontScale="90000"/>
          </a:bodyPr>
          <a:lstStyle/>
          <a:p>
            <a:r>
              <a:rPr lang="fr-CH" dirty="0" err="1" smtClean="0"/>
              <a:t>Eastern</a:t>
            </a:r>
            <a:r>
              <a:rPr lang="fr-CH" dirty="0" smtClean="0"/>
              <a:t> </a:t>
            </a:r>
            <a:r>
              <a:rPr lang="fr-CH" dirty="0" err="1" smtClean="0"/>
              <a:t>bluefin</a:t>
            </a:r>
            <a:r>
              <a:rPr lang="fr-CH" dirty="0" smtClean="0"/>
              <a:t> </a:t>
            </a:r>
            <a:r>
              <a:rPr lang="fr-CH" dirty="0" err="1" smtClean="0"/>
              <a:t>tuna</a:t>
            </a:r>
            <a:r>
              <a:rPr lang="fr-CH" dirty="0" smtClean="0"/>
              <a:t>:</a:t>
            </a:r>
            <a:br>
              <a:rPr lang="fr-CH" dirty="0" smtClean="0"/>
            </a:br>
            <a:r>
              <a:rPr lang="fr-CH" sz="2400" dirty="0" err="1" smtClean="0"/>
              <a:t>Comparison</a:t>
            </a:r>
            <a:r>
              <a:rPr lang="fr-CH" sz="2400" dirty="0" smtClean="0"/>
              <a:t> of CMP1 </a:t>
            </a:r>
            <a:r>
              <a:rPr lang="fr-CH" sz="2400" dirty="0" err="1" smtClean="0"/>
              <a:t>with</a:t>
            </a:r>
            <a:r>
              <a:rPr lang="fr-CH" sz="2400" dirty="0" smtClean="0"/>
              <a:t> no cap, cap of 30 000t and cap of 40 000t</a:t>
            </a:r>
            <a:endParaRPr lang="en-US" sz="24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39"/>
            <a:ext cx="9033227" cy="429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052736"/>
          </a:xfrm>
        </p:spPr>
        <p:txBody>
          <a:bodyPr>
            <a:normAutofit fontScale="90000"/>
          </a:bodyPr>
          <a:lstStyle/>
          <a:p>
            <a:r>
              <a:rPr lang="fr-CH" dirty="0" err="1" smtClean="0"/>
              <a:t>Eastern</a:t>
            </a:r>
            <a:r>
              <a:rPr lang="fr-CH" dirty="0" smtClean="0"/>
              <a:t> </a:t>
            </a:r>
            <a:r>
              <a:rPr lang="fr-CH" dirty="0" err="1" smtClean="0"/>
              <a:t>bluefin</a:t>
            </a:r>
            <a:r>
              <a:rPr lang="fr-CH" dirty="0" smtClean="0"/>
              <a:t> </a:t>
            </a:r>
            <a:r>
              <a:rPr lang="fr-CH" dirty="0" err="1" smtClean="0"/>
              <a:t>tuna</a:t>
            </a:r>
            <a:r>
              <a:rPr lang="fr-CH" dirty="0" smtClean="0"/>
              <a:t>:</a:t>
            </a:r>
            <a:br>
              <a:rPr lang="fr-CH" dirty="0" smtClean="0"/>
            </a:br>
            <a:r>
              <a:rPr lang="fr-CH" sz="2400" dirty="0" smtClean="0"/>
              <a:t>CMP2: </a:t>
            </a:r>
            <a:r>
              <a:rPr lang="fr-CH" sz="2400" dirty="0" err="1" smtClean="0"/>
              <a:t>Additional</a:t>
            </a:r>
            <a:r>
              <a:rPr lang="fr-CH" sz="2400" dirty="0" smtClean="0"/>
              <a:t> </a:t>
            </a:r>
            <a:r>
              <a:rPr lang="fr-CH" sz="2400" dirty="0" err="1" smtClean="0"/>
              <a:t>decrease</a:t>
            </a:r>
            <a:r>
              <a:rPr lang="fr-CH" sz="2400" dirty="0" smtClean="0"/>
              <a:t> if indices </a:t>
            </a:r>
            <a:r>
              <a:rPr lang="fr-CH" sz="2400" dirty="0" err="1" smtClean="0"/>
              <a:t>fall</a:t>
            </a:r>
            <a:r>
              <a:rPr lang="fr-CH" sz="2400" dirty="0" smtClean="0"/>
              <a:t> </a:t>
            </a:r>
            <a:r>
              <a:rPr lang="fr-CH" sz="2400" dirty="0" err="1" smtClean="0"/>
              <a:t>below</a:t>
            </a:r>
            <a:r>
              <a:rPr lang="fr-CH" sz="2400" dirty="0" smtClean="0"/>
              <a:t> </a:t>
            </a:r>
            <a:r>
              <a:rPr lang="fr-CH" sz="2400" dirty="0" err="1" smtClean="0"/>
              <a:t>specified</a:t>
            </a:r>
            <a:r>
              <a:rPr lang="fr-CH" sz="2400" dirty="0" smtClean="0"/>
              <a:t> </a:t>
            </a:r>
            <a:r>
              <a:rPr lang="fr-CH" sz="2400" dirty="0" err="1" smtClean="0"/>
              <a:t>level</a:t>
            </a:r>
            <a:endParaRPr lang="en-US" sz="24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901792"/>
              </p:ext>
            </p:extLst>
          </p:nvPr>
        </p:nvGraphicFramePr>
        <p:xfrm>
          <a:off x="604838" y="1416050"/>
          <a:ext cx="7724775" cy="352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3" imgW="3619440" imgH="1803240" progId="Equation.3">
                  <p:embed/>
                </p:oleObj>
              </mc:Choice>
              <mc:Fallback>
                <p:oleObj name="Equation" r:id="rId3" imgW="3619440" imgH="1803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1416050"/>
                        <a:ext cx="7724775" cy="352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5013176"/>
            <a:ext cx="4405313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052736"/>
          </a:xfrm>
        </p:spPr>
        <p:txBody>
          <a:bodyPr>
            <a:normAutofit fontScale="90000"/>
          </a:bodyPr>
          <a:lstStyle/>
          <a:p>
            <a:r>
              <a:rPr lang="fr-CH" dirty="0" err="1" smtClean="0"/>
              <a:t>Eastern</a:t>
            </a:r>
            <a:r>
              <a:rPr lang="fr-CH" dirty="0" smtClean="0"/>
              <a:t> </a:t>
            </a:r>
            <a:r>
              <a:rPr lang="fr-CH" dirty="0" err="1" smtClean="0"/>
              <a:t>bluefin</a:t>
            </a:r>
            <a:r>
              <a:rPr lang="fr-CH" dirty="0" smtClean="0"/>
              <a:t> </a:t>
            </a:r>
            <a:r>
              <a:rPr lang="fr-CH" dirty="0" err="1" smtClean="0"/>
              <a:t>tuna</a:t>
            </a:r>
            <a:r>
              <a:rPr lang="fr-CH" dirty="0" smtClean="0"/>
              <a:t>:</a:t>
            </a:r>
            <a:br>
              <a:rPr lang="fr-CH" dirty="0" smtClean="0"/>
            </a:br>
            <a:r>
              <a:rPr lang="fr-CH" sz="3100" dirty="0" err="1" smtClean="0"/>
              <a:t>Comparison</a:t>
            </a:r>
            <a:r>
              <a:rPr lang="fr-CH" sz="3100" dirty="0" smtClean="0"/>
              <a:t> of CMP1 and CMP2 (extra </a:t>
            </a:r>
            <a:r>
              <a:rPr lang="fr-CH" sz="3100" dirty="0" err="1" smtClean="0"/>
              <a:t>decrease</a:t>
            </a:r>
            <a:r>
              <a:rPr lang="fr-CH" sz="3100" dirty="0" smtClean="0"/>
              <a:t>), </a:t>
            </a:r>
            <a:r>
              <a:rPr lang="fr-CH" sz="3100" dirty="0" err="1" smtClean="0"/>
              <a:t>both</a:t>
            </a:r>
            <a:r>
              <a:rPr lang="fr-CH" sz="3100" dirty="0" smtClean="0"/>
              <a:t> </a:t>
            </a:r>
            <a:r>
              <a:rPr lang="fr-CH" sz="3100" dirty="0" err="1" smtClean="0"/>
              <a:t>with</a:t>
            </a:r>
            <a:r>
              <a:rPr lang="fr-CH" sz="3100" dirty="0" smtClean="0"/>
              <a:t> 40 000t cap</a:t>
            </a:r>
            <a:endParaRPr lang="en-US" sz="31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62" y="2420889"/>
            <a:ext cx="9013442" cy="294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052736"/>
          </a:xfrm>
        </p:spPr>
        <p:txBody>
          <a:bodyPr>
            <a:normAutofit fontScale="90000"/>
          </a:bodyPr>
          <a:lstStyle/>
          <a:p>
            <a:r>
              <a:rPr lang="fr-CH" dirty="0" err="1" smtClean="0"/>
              <a:t>Eastern</a:t>
            </a:r>
            <a:r>
              <a:rPr lang="fr-CH" dirty="0" smtClean="0"/>
              <a:t> </a:t>
            </a:r>
            <a:r>
              <a:rPr lang="fr-CH" dirty="0" err="1" smtClean="0"/>
              <a:t>bluefin</a:t>
            </a:r>
            <a:r>
              <a:rPr lang="fr-CH" dirty="0" smtClean="0"/>
              <a:t> </a:t>
            </a:r>
            <a:r>
              <a:rPr lang="fr-CH" dirty="0" err="1" smtClean="0"/>
              <a:t>tuna</a:t>
            </a:r>
            <a:r>
              <a:rPr lang="fr-CH" dirty="0" smtClean="0"/>
              <a:t>:</a:t>
            </a:r>
            <a:br>
              <a:rPr lang="fr-CH" dirty="0" smtClean="0"/>
            </a:br>
            <a:r>
              <a:rPr lang="fr-CH" sz="3100" dirty="0" err="1" smtClean="0"/>
              <a:t>Comparison</a:t>
            </a:r>
            <a:r>
              <a:rPr lang="fr-CH" sz="3100" dirty="0" smtClean="0"/>
              <a:t> of CMP1 and CMP2 (extra </a:t>
            </a:r>
            <a:r>
              <a:rPr lang="fr-CH" sz="3100" dirty="0" err="1" smtClean="0"/>
              <a:t>decrease</a:t>
            </a:r>
            <a:r>
              <a:rPr lang="fr-CH" sz="3100" dirty="0" smtClean="0"/>
              <a:t>), </a:t>
            </a:r>
            <a:r>
              <a:rPr lang="fr-CH" sz="3100" dirty="0" err="1" smtClean="0"/>
              <a:t>both</a:t>
            </a:r>
            <a:r>
              <a:rPr lang="fr-CH" sz="3100" dirty="0" smtClean="0"/>
              <a:t> </a:t>
            </a:r>
            <a:r>
              <a:rPr lang="fr-CH" sz="3100" dirty="0" err="1" smtClean="0"/>
              <a:t>with</a:t>
            </a:r>
            <a:r>
              <a:rPr lang="fr-CH" sz="3100" dirty="0" smtClean="0"/>
              <a:t> 30 000t cap</a:t>
            </a:r>
            <a:endParaRPr lang="en-US" sz="31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00" y="2422800"/>
            <a:ext cx="9011953" cy="29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052736"/>
          </a:xfrm>
        </p:spPr>
        <p:txBody>
          <a:bodyPr>
            <a:normAutofit fontScale="90000"/>
          </a:bodyPr>
          <a:lstStyle/>
          <a:p>
            <a:r>
              <a:rPr lang="fr-CH" dirty="0" err="1" smtClean="0"/>
              <a:t>Eastern</a:t>
            </a:r>
            <a:r>
              <a:rPr lang="fr-CH" dirty="0" smtClean="0"/>
              <a:t> </a:t>
            </a:r>
            <a:r>
              <a:rPr lang="fr-CH" dirty="0" err="1" smtClean="0"/>
              <a:t>bluefin</a:t>
            </a:r>
            <a:r>
              <a:rPr lang="fr-CH" dirty="0" smtClean="0"/>
              <a:t> </a:t>
            </a:r>
            <a:r>
              <a:rPr lang="fr-CH" dirty="0" err="1" smtClean="0"/>
              <a:t>tuna</a:t>
            </a:r>
            <a:r>
              <a:rPr lang="fr-CH" dirty="0" smtClean="0"/>
              <a:t>:</a:t>
            </a:r>
            <a:br>
              <a:rPr lang="fr-CH" dirty="0" smtClean="0"/>
            </a:br>
            <a:r>
              <a:rPr lang="fr-CH" sz="3100" dirty="0" smtClean="0"/>
              <a:t>Indices projections for S2b – note how </a:t>
            </a:r>
            <a:r>
              <a:rPr lang="fr-CH" sz="3100" dirty="0" err="1" smtClean="0"/>
              <a:t>noisy</a:t>
            </a:r>
            <a:endParaRPr lang="en-US" sz="31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0" y="1440000"/>
            <a:ext cx="4371374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052736"/>
          </a:xfrm>
        </p:spPr>
        <p:txBody>
          <a:bodyPr>
            <a:normAutofit fontScale="90000"/>
          </a:bodyPr>
          <a:lstStyle/>
          <a:p>
            <a:r>
              <a:rPr lang="fr-CH" dirty="0" err="1" smtClean="0"/>
              <a:t>Eastern</a:t>
            </a:r>
            <a:r>
              <a:rPr lang="fr-CH" dirty="0" smtClean="0"/>
              <a:t> </a:t>
            </a:r>
            <a:r>
              <a:rPr lang="fr-CH" dirty="0" err="1" smtClean="0"/>
              <a:t>bluefin</a:t>
            </a:r>
            <a:r>
              <a:rPr lang="fr-CH" dirty="0" smtClean="0"/>
              <a:t> </a:t>
            </a:r>
            <a:r>
              <a:rPr lang="fr-CH" dirty="0" err="1" smtClean="0"/>
              <a:t>tuna</a:t>
            </a:r>
            <a:r>
              <a:rPr lang="fr-CH" dirty="0" smtClean="0"/>
              <a:t>:</a:t>
            </a:r>
            <a:br>
              <a:rPr lang="fr-CH" dirty="0" smtClean="0"/>
            </a:br>
            <a:r>
              <a:rPr lang="fr-CH" sz="3100" dirty="0" smtClean="0"/>
              <a:t>Indices projections for S2b – note how </a:t>
            </a:r>
            <a:r>
              <a:rPr lang="fr-CH" sz="3100" dirty="0" err="1" smtClean="0"/>
              <a:t>noisy</a:t>
            </a:r>
            <a:endParaRPr lang="en-US" sz="31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0" y="1440000"/>
            <a:ext cx="4371374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052736"/>
          </a:xfrm>
        </p:spPr>
        <p:txBody>
          <a:bodyPr>
            <a:normAutofit fontScale="90000"/>
          </a:bodyPr>
          <a:lstStyle/>
          <a:p>
            <a:r>
              <a:rPr lang="fr-CH" dirty="0" err="1" smtClean="0"/>
              <a:t>Eastern</a:t>
            </a:r>
            <a:r>
              <a:rPr lang="fr-CH" dirty="0" smtClean="0"/>
              <a:t> </a:t>
            </a:r>
            <a:r>
              <a:rPr lang="fr-CH" dirty="0" err="1" smtClean="0"/>
              <a:t>bluefin</a:t>
            </a:r>
            <a:r>
              <a:rPr lang="fr-CH" dirty="0" smtClean="0"/>
              <a:t> </a:t>
            </a:r>
            <a:r>
              <a:rPr lang="fr-CH" dirty="0" err="1" smtClean="0"/>
              <a:t>tuna</a:t>
            </a:r>
            <a:r>
              <a:rPr lang="fr-CH" dirty="0" smtClean="0"/>
              <a:t>:</a:t>
            </a:r>
            <a:br>
              <a:rPr lang="fr-CH" dirty="0" smtClean="0"/>
            </a:br>
            <a:r>
              <a:rPr lang="fr-CH" sz="3100" dirty="0" smtClean="0"/>
              <a:t>Indices projections for S2b – note how </a:t>
            </a:r>
            <a:r>
              <a:rPr lang="fr-CH" sz="3100" dirty="0" err="1" smtClean="0"/>
              <a:t>noisy</a:t>
            </a:r>
            <a:endParaRPr lang="en-US" sz="31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0" y="1440000"/>
            <a:ext cx="4371374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What’s to note and to do?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sz="2800" dirty="0" smtClean="0"/>
              <a:t>In taking ICCAT </a:t>
            </a:r>
            <a:r>
              <a:rPr lang="en-ZA" sz="2800" dirty="0" err="1" smtClean="0"/>
              <a:t>bluefin</a:t>
            </a:r>
            <a:r>
              <a:rPr lang="en-ZA" sz="2800" dirty="0" smtClean="0"/>
              <a:t> MP process further, carefully consider</a:t>
            </a:r>
            <a:r>
              <a:rPr lang="en-ZA" sz="1400" dirty="0" smtClean="0"/>
              <a:t>:</a:t>
            </a:r>
          </a:p>
          <a:p>
            <a:pPr marL="0" indent="0">
              <a:buNone/>
            </a:pPr>
            <a:r>
              <a:rPr lang="en-ZA" sz="2000" dirty="0" smtClean="0"/>
              <a:t>	a) What indices to use for MP input</a:t>
            </a:r>
          </a:p>
          <a:p>
            <a:pPr marL="0" indent="0">
              <a:buNone/>
            </a:pPr>
            <a:r>
              <a:rPr lang="en-ZA" sz="2000" dirty="0" smtClean="0"/>
              <a:t>	b) The error structure for those indices</a:t>
            </a:r>
          </a:p>
          <a:p>
            <a:pPr marL="0" indent="0">
              <a:buNone/>
            </a:pPr>
            <a:r>
              <a:rPr lang="en-ZA" sz="2000" dirty="0" smtClean="0"/>
              <a:t>	c) Possible future recruitment scenarios and their </a:t>
            </a:r>
            <a:r>
              <a:rPr lang="en-ZA" sz="2000" dirty="0" err="1" smtClean="0"/>
              <a:t>plausibilities</a:t>
            </a:r>
            <a:endParaRPr lang="en-ZA" sz="2000" dirty="0" smtClean="0"/>
          </a:p>
          <a:p>
            <a:pPr marL="0" indent="0">
              <a:buNone/>
            </a:pPr>
            <a:endParaRPr lang="en-ZA" sz="2000" dirty="0" smtClean="0"/>
          </a:p>
          <a:p>
            <a:r>
              <a:rPr lang="en-ZA" sz="2800" dirty="0" smtClean="0"/>
              <a:t>Consider potential for improvement by adding further indices – e.g. for recruitment (as for SBT)</a:t>
            </a:r>
          </a:p>
          <a:p>
            <a:endParaRPr lang="en-ZA" sz="2800" dirty="0"/>
          </a:p>
          <a:p>
            <a:pPr marL="0" indent="0">
              <a:buNone/>
            </a:pPr>
            <a:r>
              <a:rPr lang="en-ZA" sz="3600" dirty="0" smtClean="0"/>
              <a:t>NB: This is intended only as an EXAMPLE; it   	is for ILLUSTRATIVE purposes only!!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33056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8111"/>
          </a:xfrm>
        </p:spPr>
        <p:txBody>
          <a:bodyPr/>
          <a:lstStyle/>
          <a:p>
            <a:r>
              <a:rPr lang="en-ZA" dirty="0" smtClean="0"/>
              <a:t>MPs for Bluefin – Where next?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280920" cy="5400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ZA" dirty="0"/>
              <a:t> </a:t>
            </a:r>
          </a:p>
          <a:p>
            <a:pPr algn="l"/>
            <a:r>
              <a:rPr lang="en-ZA" sz="7200" b="1" dirty="0"/>
              <a:t>1)      Data for conditioning operating models</a:t>
            </a:r>
          </a:p>
          <a:p>
            <a:pPr algn="l"/>
            <a:r>
              <a:rPr lang="en-ZA" sz="7200" b="1" dirty="0"/>
              <a:t> </a:t>
            </a:r>
          </a:p>
          <a:p>
            <a:pPr algn="l"/>
            <a:r>
              <a:rPr lang="en-ZA" sz="7200" b="1" dirty="0"/>
              <a:t>2)      Data series to serve as MP inputs</a:t>
            </a:r>
          </a:p>
          <a:p>
            <a:pPr algn="l"/>
            <a:r>
              <a:rPr lang="en-ZA" sz="7200" b="1" dirty="0" smtClean="0"/>
              <a:t>	a</a:t>
            </a:r>
            <a:r>
              <a:rPr lang="en-ZA" sz="7200" b="1" dirty="0"/>
              <a:t>)      Selection</a:t>
            </a:r>
          </a:p>
          <a:p>
            <a:pPr algn="l"/>
            <a:r>
              <a:rPr lang="en-ZA" sz="7200" b="1" dirty="0" smtClean="0"/>
              <a:t>	b</a:t>
            </a:r>
            <a:r>
              <a:rPr lang="en-ZA" sz="7200" b="1" dirty="0"/>
              <a:t>)      Specification of error structure</a:t>
            </a:r>
          </a:p>
          <a:p>
            <a:pPr algn="l"/>
            <a:r>
              <a:rPr lang="en-ZA" sz="5500" b="1" dirty="0"/>
              <a:t> </a:t>
            </a:r>
          </a:p>
          <a:p>
            <a:pPr algn="l"/>
            <a:r>
              <a:rPr lang="en-ZA" sz="7200" b="1" dirty="0"/>
              <a:t>3)      Specification of future recruitment scenarios</a:t>
            </a:r>
          </a:p>
          <a:p>
            <a:pPr algn="l"/>
            <a:r>
              <a:rPr lang="en-ZA" sz="7200" b="1" dirty="0"/>
              <a:t> </a:t>
            </a:r>
          </a:p>
          <a:p>
            <a:pPr algn="l"/>
            <a:r>
              <a:rPr lang="en-ZA" sz="7200" b="1" dirty="0"/>
              <a:t>4)      Agreement of process to accept conditioning as satisfactory for baseline trials</a:t>
            </a:r>
          </a:p>
          <a:p>
            <a:pPr algn="l"/>
            <a:r>
              <a:rPr lang="en-ZA" sz="7200" b="1" dirty="0"/>
              <a:t>  </a:t>
            </a:r>
          </a:p>
          <a:p>
            <a:pPr algn="l"/>
            <a:r>
              <a:rPr lang="en-ZA" sz="7200" b="1" dirty="0" smtClean="0"/>
              <a:t>5)</a:t>
            </a:r>
            <a:r>
              <a:rPr lang="en-ZA" sz="7200" b="1" dirty="0"/>
              <a:t>      Specification of full set of robustness trials</a:t>
            </a:r>
          </a:p>
          <a:p>
            <a:pPr algn="l"/>
            <a:r>
              <a:rPr lang="en-ZA" sz="5500" b="1" dirty="0"/>
              <a:t> </a:t>
            </a:r>
          </a:p>
          <a:p>
            <a:pPr algn="l"/>
            <a:r>
              <a:rPr lang="en-ZA" sz="7200" b="1" dirty="0" smtClean="0"/>
              <a:t>6)</a:t>
            </a:r>
            <a:r>
              <a:rPr lang="en-ZA" sz="7200" b="1" dirty="0"/>
              <a:t>      Conditioning of </a:t>
            </a:r>
            <a:r>
              <a:rPr lang="en-ZA" sz="7200" b="1" dirty="0" smtClean="0"/>
              <a:t>trials</a:t>
            </a:r>
          </a:p>
          <a:p>
            <a:pPr algn="l"/>
            <a:endParaRPr lang="en-ZA" sz="7200" b="1" dirty="0"/>
          </a:p>
          <a:p>
            <a:pPr algn="l"/>
            <a:r>
              <a:rPr lang="en-ZA" sz="7200" b="1" dirty="0" smtClean="0"/>
              <a:t>7)      Is the first step:</a:t>
            </a:r>
          </a:p>
          <a:p>
            <a:pPr algn="l"/>
            <a:r>
              <a:rPr lang="en-ZA" sz="7200" b="1" dirty="0" smtClean="0"/>
              <a:t>	a)      An ocean wide single MP covering both west and east spawning 	          populations, or</a:t>
            </a:r>
          </a:p>
          <a:p>
            <a:pPr algn="l"/>
            <a:r>
              <a:rPr lang="en-ZA" sz="7200" b="1" dirty="0" smtClean="0"/>
              <a:t>	b)      Separate MPs based on single stock assessments (operating 		          models) for west and east, with a mixing model used for a robustness 	          test?</a:t>
            </a:r>
          </a:p>
          <a:p>
            <a:pPr algn="l"/>
            <a:endParaRPr lang="en-ZA" sz="7200" b="1" dirty="0"/>
          </a:p>
          <a:p>
            <a:endParaRPr lang="en-ZA" sz="5500" dirty="0"/>
          </a:p>
        </p:txBody>
      </p:sp>
    </p:spTree>
    <p:extLst>
      <p:ext uri="{BB962C8B-B14F-4D97-AF65-F5344CB8AC3E}">
        <p14:creationId xmlns:p14="http://schemas.microsoft.com/office/powerpoint/2010/main" val="109223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052736"/>
          </a:xfrm>
        </p:spPr>
        <p:txBody>
          <a:bodyPr>
            <a:normAutofit fontScale="90000"/>
          </a:bodyPr>
          <a:lstStyle/>
          <a:p>
            <a:r>
              <a:rPr lang="fr-CH" dirty="0" err="1" smtClean="0"/>
              <a:t>Eastern</a:t>
            </a:r>
            <a:r>
              <a:rPr lang="fr-CH" dirty="0" smtClean="0"/>
              <a:t> </a:t>
            </a:r>
            <a:r>
              <a:rPr lang="fr-CH" dirty="0" err="1" smtClean="0"/>
              <a:t>bluefin</a:t>
            </a:r>
            <a:r>
              <a:rPr lang="fr-CH" dirty="0" smtClean="0"/>
              <a:t> </a:t>
            </a:r>
            <a:r>
              <a:rPr lang="fr-CH" dirty="0" err="1" smtClean="0"/>
              <a:t>tuna</a:t>
            </a:r>
            <a:r>
              <a:rPr lang="fr-CH" dirty="0" smtClean="0"/>
              <a:t>: </a:t>
            </a:r>
            <a:r>
              <a:rPr lang="fr-CH" dirty="0" err="1" smtClean="0"/>
              <a:t>Reference</a:t>
            </a:r>
            <a:r>
              <a:rPr lang="fr-CH" dirty="0" smtClean="0"/>
              <a:t> Case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681413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4860032" y="1124744"/>
            <a:ext cx="4032448" cy="4296673"/>
            <a:chOff x="4860032" y="1124744"/>
            <a:chExt cx="4032448" cy="4296673"/>
          </a:xfrm>
        </p:grpSpPr>
        <p:sp>
          <p:nvSpPr>
            <p:cNvPr id="14" name="TextBox 13"/>
            <p:cNvSpPr txBox="1"/>
            <p:nvPr/>
          </p:nvSpPr>
          <p:spPr>
            <a:xfrm>
              <a:off x="6588224" y="4221088"/>
              <a:ext cx="2304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fr-CH" dirty="0" err="1" smtClean="0"/>
                <a:t>Problems</a:t>
              </a:r>
              <a:r>
                <a:rPr lang="fr-CH" dirty="0" smtClean="0"/>
                <a:t>:</a:t>
              </a:r>
            </a:p>
            <a:p>
              <a:pPr marL="342900" indent="-342900">
                <a:buFont typeface="+mj-lt"/>
                <a:buAutoNum type="arabicParenR"/>
              </a:pPr>
              <a:r>
                <a:rPr lang="fr-CH" dirty="0" err="1"/>
                <a:t>P</a:t>
              </a:r>
              <a:r>
                <a:rPr lang="fr-CH" dirty="0" err="1" smtClean="0"/>
                <a:t>eriods</a:t>
              </a:r>
              <a:r>
                <a:rPr lang="fr-CH" dirty="0" smtClean="0"/>
                <a:t> of </a:t>
              </a:r>
            </a:p>
            <a:p>
              <a:r>
                <a:rPr lang="fr-CH" dirty="0"/>
                <a:t> </a:t>
              </a:r>
              <a:r>
                <a:rPr lang="fr-CH" dirty="0" smtClean="0"/>
                <a:t>      </a:t>
              </a:r>
              <a:r>
                <a:rPr lang="fr-CH" dirty="0" err="1" smtClean="0"/>
                <a:t>low</a:t>
              </a:r>
              <a:r>
                <a:rPr lang="fr-CH" dirty="0" smtClean="0"/>
                <a:t> and high</a:t>
              </a:r>
            </a:p>
            <a:p>
              <a:r>
                <a:rPr lang="fr-CH" dirty="0" smtClean="0"/>
                <a:t>       </a:t>
              </a:r>
              <a:r>
                <a:rPr lang="fr-CH" dirty="0" err="1" smtClean="0"/>
                <a:t>recruitment</a:t>
              </a:r>
              <a:endParaRPr lang="en-US" dirty="0"/>
            </a:p>
          </p:txBody>
        </p:sp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1124744"/>
              <a:ext cx="3681413" cy="2392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467544" y="3645024"/>
            <a:ext cx="8424936" cy="2952328"/>
            <a:chOff x="467544" y="3645024"/>
            <a:chExt cx="8424936" cy="2952328"/>
          </a:xfrm>
        </p:grpSpPr>
        <p:sp>
          <p:nvSpPr>
            <p:cNvPr id="9" name="TextBox 8"/>
            <p:cNvSpPr txBox="1"/>
            <p:nvPr/>
          </p:nvSpPr>
          <p:spPr>
            <a:xfrm>
              <a:off x="6588224" y="5373216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2"/>
              </a:pPr>
              <a:r>
                <a:rPr lang="fr-CH" dirty="0" err="1" smtClean="0"/>
                <a:t>Doesn’t</a:t>
              </a:r>
              <a:r>
                <a:rPr lang="fr-CH" dirty="0" smtClean="0"/>
                <a:t> fit </a:t>
              </a:r>
              <a:r>
                <a:rPr lang="fr-CH" dirty="0" err="1" smtClean="0"/>
                <a:t>recent</a:t>
              </a:r>
              <a:r>
                <a:rPr lang="fr-CH" dirty="0" smtClean="0"/>
                <a:t> </a:t>
              </a:r>
              <a:r>
                <a:rPr lang="fr-CH" dirty="0" err="1" smtClean="0"/>
                <a:t>high</a:t>
              </a:r>
              <a:r>
                <a:rPr lang="fr-CH" dirty="0" smtClean="0"/>
                <a:t> data</a:t>
              </a:r>
              <a:endParaRPr lang="en-US" dirty="0"/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3645024"/>
              <a:ext cx="5796498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351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052736"/>
          </a:xfrm>
        </p:spPr>
        <p:txBody>
          <a:bodyPr/>
          <a:lstStyle/>
          <a:p>
            <a:r>
              <a:rPr lang="fr-CH" dirty="0" err="1" smtClean="0"/>
              <a:t>Eastern</a:t>
            </a:r>
            <a:r>
              <a:rPr lang="fr-CH" dirty="0" smtClean="0"/>
              <a:t> </a:t>
            </a:r>
            <a:r>
              <a:rPr lang="fr-CH" dirty="0" err="1" smtClean="0"/>
              <a:t>bluefin</a:t>
            </a:r>
            <a:r>
              <a:rPr lang="fr-CH" dirty="0" smtClean="0"/>
              <a:t> </a:t>
            </a:r>
            <a:r>
              <a:rPr lang="fr-CH" dirty="0" err="1" smtClean="0"/>
              <a:t>tuna</a:t>
            </a:r>
            <a:r>
              <a:rPr lang="fr-CH" dirty="0" smtClean="0"/>
              <a:t>: Four </a:t>
            </a:r>
            <a:r>
              <a:rPr lang="fr-CH" dirty="0" err="1" smtClean="0"/>
              <a:t>OMs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1340768"/>
            <a:ext cx="3594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Four </a:t>
            </a:r>
            <a:r>
              <a:rPr lang="fr-CH" dirty="0" err="1" smtClean="0"/>
              <a:t>OMs</a:t>
            </a:r>
            <a:r>
              <a:rPr lang="fr-CH" dirty="0" smtClean="0"/>
              <a:t> (alternative </a:t>
            </a:r>
            <a:r>
              <a:rPr lang="fr-CH" dirty="0" err="1" smtClean="0"/>
              <a:t>assessments</a:t>
            </a:r>
            <a:r>
              <a:rPr lang="fr-CH" dirty="0" smtClean="0"/>
              <a:t>):</a:t>
            </a:r>
          </a:p>
          <a:p>
            <a:pPr marL="342900" indent="-342900">
              <a:buAutoNum type="arabicParenR"/>
            </a:pPr>
            <a:r>
              <a:rPr lang="fr-CH" dirty="0" smtClean="0"/>
              <a:t> RC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000" y="3420000"/>
            <a:ext cx="436671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052736"/>
          </a:xfrm>
        </p:spPr>
        <p:txBody>
          <a:bodyPr/>
          <a:lstStyle/>
          <a:p>
            <a:r>
              <a:rPr lang="fr-CH" dirty="0" err="1" smtClean="0"/>
              <a:t>Eastern</a:t>
            </a:r>
            <a:r>
              <a:rPr lang="fr-CH" dirty="0" smtClean="0"/>
              <a:t> </a:t>
            </a:r>
            <a:r>
              <a:rPr lang="fr-CH" dirty="0" err="1" smtClean="0"/>
              <a:t>bluefin</a:t>
            </a:r>
            <a:r>
              <a:rPr lang="fr-CH" dirty="0" smtClean="0"/>
              <a:t> </a:t>
            </a:r>
            <a:r>
              <a:rPr lang="fr-CH" dirty="0" err="1" smtClean="0"/>
              <a:t>tuna</a:t>
            </a:r>
            <a:r>
              <a:rPr lang="fr-CH" dirty="0" smtClean="0"/>
              <a:t>: Four </a:t>
            </a:r>
            <a:r>
              <a:rPr lang="fr-CH" dirty="0" err="1" smtClean="0"/>
              <a:t>OMs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1340768"/>
            <a:ext cx="66359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Four </a:t>
            </a:r>
            <a:r>
              <a:rPr lang="fr-CH" dirty="0" err="1" smtClean="0"/>
              <a:t>OMs</a:t>
            </a:r>
            <a:r>
              <a:rPr lang="fr-CH" dirty="0" smtClean="0"/>
              <a:t> (alternative </a:t>
            </a:r>
            <a:r>
              <a:rPr lang="fr-CH" dirty="0" err="1" smtClean="0"/>
              <a:t>assessments</a:t>
            </a:r>
            <a:r>
              <a:rPr lang="fr-CH" dirty="0" smtClean="0"/>
              <a:t>):</a:t>
            </a:r>
          </a:p>
          <a:p>
            <a:pPr marL="342900" indent="-342900">
              <a:buAutoNum type="arabicParenR"/>
            </a:pPr>
            <a:r>
              <a:rPr lang="fr-CH" dirty="0" smtClean="0"/>
              <a:t> RC</a:t>
            </a:r>
          </a:p>
          <a:p>
            <a:pPr marL="342900" indent="-342900">
              <a:buAutoNum type="arabicParenR"/>
            </a:pPr>
            <a:r>
              <a:rPr lang="fr-CH" dirty="0" smtClean="0"/>
              <a:t> </a:t>
            </a:r>
            <a:r>
              <a:rPr lang="fr-CH" dirty="0" smtClean="0">
                <a:solidFill>
                  <a:srgbClr val="00B0F0"/>
                </a:solidFill>
              </a:rPr>
              <a:t>S1</a:t>
            </a:r>
            <a:r>
              <a:rPr lang="fr-CH" dirty="0" smtClean="0"/>
              <a:t>: </a:t>
            </a:r>
            <a:r>
              <a:rPr lang="fr-CH" dirty="0" err="1" smtClean="0"/>
              <a:t>Upweight</a:t>
            </a:r>
            <a:r>
              <a:rPr lang="fr-CH" dirty="0" smtClean="0"/>
              <a:t> </a:t>
            </a:r>
            <a:r>
              <a:rPr lang="fr-CH" dirty="0" err="1" smtClean="0"/>
              <a:t>recent</a:t>
            </a:r>
            <a:r>
              <a:rPr lang="fr-CH" dirty="0" smtClean="0"/>
              <a:t> data (5x for 2010+ for JLL and </a:t>
            </a:r>
            <a:r>
              <a:rPr lang="fr-CH" dirty="0" err="1" smtClean="0"/>
              <a:t>larval</a:t>
            </a:r>
            <a:r>
              <a:rPr lang="fr-CH" dirty="0" smtClean="0"/>
              <a:t> indices)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000" y="3420000"/>
            <a:ext cx="436671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052736"/>
          </a:xfrm>
        </p:spPr>
        <p:txBody>
          <a:bodyPr/>
          <a:lstStyle/>
          <a:p>
            <a:r>
              <a:rPr lang="fr-CH" dirty="0" err="1" smtClean="0"/>
              <a:t>Eastern</a:t>
            </a:r>
            <a:r>
              <a:rPr lang="fr-CH" dirty="0" smtClean="0"/>
              <a:t> </a:t>
            </a:r>
            <a:r>
              <a:rPr lang="fr-CH" dirty="0" err="1" smtClean="0"/>
              <a:t>bluefin</a:t>
            </a:r>
            <a:r>
              <a:rPr lang="fr-CH" dirty="0" smtClean="0"/>
              <a:t> </a:t>
            </a:r>
            <a:r>
              <a:rPr lang="fr-CH" dirty="0" err="1" smtClean="0"/>
              <a:t>tuna</a:t>
            </a:r>
            <a:r>
              <a:rPr lang="fr-CH" dirty="0" smtClean="0"/>
              <a:t>: Four </a:t>
            </a:r>
            <a:r>
              <a:rPr lang="fr-CH" dirty="0" err="1" smtClean="0"/>
              <a:t>OMs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1340768"/>
            <a:ext cx="78894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Four </a:t>
            </a:r>
            <a:r>
              <a:rPr lang="fr-CH" dirty="0" err="1" smtClean="0"/>
              <a:t>OMs</a:t>
            </a:r>
            <a:r>
              <a:rPr lang="fr-CH" dirty="0" smtClean="0"/>
              <a:t> (alternative </a:t>
            </a:r>
            <a:r>
              <a:rPr lang="fr-CH" dirty="0" err="1" smtClean="0"/>
              <a:t>assessments</a:t>
            </a:r>
            <a:r>
              <a:rPr lang="fr-CH" dirty="0" smtClean="0"/>
              <a:t>):</a:t>
            </a:r>
          </a:p>
          <a:p>
            <a:pPr marL="342900" indent="-342900">
              <a:buAutoNum type="arabicParenR"/>
            </a:pPr>
            <a:r>
              <a:rPr lang="fr-CH" dirty="0" smtClean="0"/>
              <a:t> RC</a:t>
            </a:r>
          </a:p>
          <a:p>
            <a:pPr marL="342900" indent="-342900">
              <a:buAutoNum type="arabicParenR"/>
            </a:pPr>
            <a:r>
              <a:rPr lang="fr-CH" dirty="0" smtClean="0"/>
              <a:t> </a:t>
            </a:r>
            <a:r>
              <a:rPr lang="fr-CH" dirty="0" smtClean="0">
                <a:solidFill>
                  <a:srgbClr val="00B0F0"/>
                </a:solidFill>
              </a:rPr>
              <a:t>S1</a:t>
            </a:r>
            <a:r>
              <a:rPr lang="fr-CH" dirty="0" smtClean="0"/>
              <a:t>: </a:t>
            </a:r>
            <a:r>
              <a:rPr lang="fr-CH" dirty="0" err="1" smtClean="0"/>
              <a:t>Upweight</a:t>
            </a:r>
            <a:r>
              <a:rPr lang="fr-CH" dirty="0" smtClean="0"/>
              <a:t> </a:t>
            </a:r>
            <a:r>
              <a:rPr lang="fr-CH" dirty="0" err="1" smtClean="0"/>
              <a:t>recent</a:t>
            </a:r>
            <a:r>
              <a:rPr lang="fr-CH" dirty="0" smtClean="0"/>
              <a:t> data (5x for 2010+ for JLL and </a:t>
            </a:r>
            <a:r>
              <a:rPr lang="fr-CH" dirty="0" err="1" smtClean="0"/>
              <a:t>larval</a:t>
            </a:r>
            <a:r>
              <a:rPr lang="fr-CH" dirty="0" smtClean="0"/>
              <a:t> indices)</a:t>
            </a:r>
          </a:p>
          <a:p>
            <a:pPr marL="342900" indent="-342900">
              <a:buAutoNum type="arabicParenR"/>
            </a:pPr>
            <a:r>
              <a:rPr lang="fr-CH" dirty="0" smtClean="0"/>
              <a:t> </a:t>
            </a:r>
            <a:r>
              <a:rPr lang="fr-CH" dirty="0" smtClean="0">
                <a:solidFill>
                  <a:srgbClr val="FF0000"/>
                </a:solidFill>
              </a:rPr>
              <a:t>S2a</a:t>
            </a:r>
            <a:r>
              <a:rPr lang="fr-CH" dirty="0" smtClean="0"/>
              <a:t>: </a:t>
            </a:r>
            <a:r>
              <a:rPr lang="fr-CH" dirty="0" err="1" smtClean="0"/>
              <a:t>Regime</a:t>
            </a:r>
            <a:r>
              <a:rPr lang="fr-CH" dirty="0" smtClean="0"/>
              <a:t> shift (1983), continue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high</a:t>
            </a:r>
            <a:r>
              <a:rPr lang="fr-CH" dirty="0" smtClean="0"/>
              <a:t> </a:t>
            </a:r>
            <a:r>
              <a:rPr lang="fr-CH" dirty="0" err="1" smtClean="0"/>
              <a:t>recruitment</a:t>
            </a:r>
            <a:r>
              <a:rPr lang="fr-CH" dirty="0" smtClean="0"/>
              <a:t> in the future</a:t>
            </a:r>
          </a:p>
          <a:p>
            <a:pPr marL="342900" indent="-342900">
              <a:buAutoNum type="arabicParenR"/>
            </a:pPr>
            <a:r>
              <a:rPr lang="fr-CH" dirty="0" smtClean="0"/>
              <a:t> </a:t>
            </a:r>
            <a:r>
              <a:rPr lang="fr-CH" dirty="0" smtClean="0">
                <a:solidFill>
                  <a:srgbClr val="7030A0"/>
                </a:solidFill>
              </a:rPr>
              <a:t>S2b</a:t>
            </a:r>
            <a:r>
              <a:rPr lang="fr-CH" dirty="0" smtClean="0"/>
              <a:t>: </a:t>
            </a:r>
            <a:r>
              <a:rPr lang="fr-CH" dirty="0" err="1" smtClean="0"/>
              <a:t>Same</a:t>
            </a:r>
            <a:r>
              <a:rPr lang="fr-CH" dirty="0" smtClean="0"/>
              <a:t> as S2a; change </a:t>
            </a:r>
            <a:r>
              <a:rPr lang="fr-CH" dirty="0" err="1" smtClean="0"/>
              <a:t>is</a:t>
            </a:r>
            <a:r>
              <a:rPr lang="fr-CH" dirty="0" smtClean="0"/>
              <a:t> in the future (go back to </a:t>
            </a:r>
            <a:r>
              <a:rPr lang="fr-CH" dirty="0" err="1" smtClean="0"/>
              <a:t>low</a:t>
            </a:r>
            <a:r>
              <a:rPr lang="fr-CH" dirty="0" smtClean="0"/>
              <a:t> </a:t>
            </a:r>
            <a:r>
              <a:rPr lang="fr-CH" dirty="0" err="1" smtClean="0"/>
              <a:t>recruitment</a:t>
            </a:r>
            <a:r>
              <a:rPr lang="fr-CH" dirty="0" smtClean="0"/>
              <a:t> in 2020)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000" y="3420000"/>
            <a:ext cx="436671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052736"/>
          </a:xfrm>
        </p:spPr>
        <p:txBody>
          <a:bodyPr/>
          <a:lstStyle/>
          <a:p>
            <a:r>
              <a:rPr lang="fr-CH" dirty="0" err="1" smtClean="0"/>
              <a:t>Eastern</a:t>
            </a:r>
            <a:r>
              <a:rPr lang="fr-CH" dirty="0" smtClean="0"/>
              <a:t> </a:t>
            </a:r>
            <a:r>
              <a:rPr lang="fr-CH" dirty="0" err="1" smtClean="0"/>
              <a:t>bluefin</a:t>
            </a:r>
            <a:r>
              <a:rPr lang="fr-CH" dirty="0" smtClean="0"/>
              <a:t> </a:t>
            </a:r>
            <a:r>
              <a:rPr lang="fr-CH" dirty="0" err="1" smtClean="0"/>
              <a:t>tuna</a:t>
            </a:r>
            <a:r>
              <a:rPr lang="fr-CH" dirty="0" smtClean="0"/>
              <a:t>: Four </a:t>
            </a:r>
            <a:r>
              <a:rPr lang="fr-CH" dirty="0" err="1" smtClean="0"/>
              <a:t>OMs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1340768"/>
            <a:ext cx="78894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Four </a:t>
            </a:r>
            <a:r>
              <a:rPr lang="fr-CH" dirty="0" err="1" smtClean="0"/>
              <a:t>OMs</a:t>
            </a:r>
            <a:r>
              <a:rPr lang="fr-CH" dirty="0" smtClean="0"/>
              <a:t> (alternative </a:t>
            </a:r>
            <a:r>
              <a:rPr lang="fr-CH" dirty="0" err="1" smtClean="0"/>
              <a:t>assessments</a:t>
            </a:r>
            <a:r>
              <a:rPr lang="fr-CH" dirty="0" smtClean="0"/>
              <a:t>):</a:t>
            </a:r>
          </a:p>
          <a:p>
            <a:pPr marL="342900" indent="-342900">
              <a:buAutoNum type="arabicParenR"/>
            </a:pPr>
            <a:r>
              <a:rPr lang="fr-CH" dirty="0" smtClean="0"/>
              <a:t> RC</a:t>
            </a:r>
          </a:p>
          <a:p>
            <a:pPr marL="342900" indent="-342900">
              <a:buAutoNum type="arabicParenR"/>
            </a:pPr>
            <a:r>
              <a:rPr lang="fr-CH" dirty="0" smtClean="0"/>
              <a:t> </a:t>
            </a:r>
            <a:r>
              <a:rPr lang="fr-CH" dirty="0" smtClean="0">
                <a:solidFill>
                  <a:srgbClr val="00B0F0"/>
                </a:solidFill>
              </a:rPr>
              <a:t>S1</a:t>
            </a:r>
            <a:r>
              <a:rPr lang="fr-CH" dirty="0" smtClean="0"/>
              <a:t>: </a:t>
            </a:r>
            <a:r>
              <a:rPr lang="fr-CH" dirty="0" err="1" smtClean="0"/>
              <a:t>Upweight</a:t>
            </a:r>
            <a:r>
              <a:rPr lang="fr-CH" dirty="0" smtClean="0"/>
              <a:t> </a:t>
            </a:r>
            <a:r>
              <a:rPr lang="fr-CH" dirty="0" err="1" smtClean="0"/>
              <a:t>recent</a:t>
            </a:r>
            <a:r>
              <a:rPr lang="fr-CH" dirty="0" smtClean="0"/>
              <a:t> data (5x for 2010+ for JLL and </a:t>
            </a:r>
            <a:r>
              <a:rPr lang="fr-CH" dirty="0" err="1" smtClean="0"/>
              <a:t>larval</a:t>
            </a:r>
            <a:r>
              <a:rPr lang="fr-CH" dirty="0" smtClean="0"/>
              <a:t> indices)</a:t>
            </a:r>
          </a:p>
          <a:p>
            <a:pPr marL="342900" indent="-342900">
              <a:buAutoNum type="arabicParenR"/>
            </a:pPr>
            <a:r>
              <a:rPr lang="fr-CH" dirty="0" smtClean="0"/>
              <a:t> </a:t>
            </a:r>
            <a:r>
              <a:rPr lang="fr-CH" dirty="0" smtClean="0">
                <a:solidFill>
                  <a:srgbClr val="FF0000"/>
                </a:solidFill>
              </a:rPr>
              <a:t>S2a</a:t>
            </a:r>
            <a:r>
              <a:rPr lang="fr-CH" dirty="0" smtClean="0"/>
              <a:t>: </a:t>
            </a:r>
            <a:r>
              <a:rPr lang="fr-CH" dirty="0" err="1" smtClean="0"/>
              <a:t>Regime</a:t>
            </a:r>
            <a:r>
              <a:rPr lang="fr-CH" dirty="0" smtClean="0"/>
              <a:t> shift (1983), continue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high</a:t>
            </a:r>
            <a:r>
              <a:rPr lang="fr-CH" dirty="0" smtClean="0"/>
              <a:t> </a:t>
            </a:r>
            <a:r>
              <a:rPr lang="fr-CH" dirty="0" err="1" smtClean="0"/>
              <a:t>recruitment</a:t>
            </a:r>
            <a:r>
              <a:rPr lang="fr-CH" dirty="0" smtClean="0"/>
              <a:t> in the future</a:t>
            </a:r>
          </a:p>
          <a:p>
            <a:pPr marL="342900" indent="-342900">
              <a:buAutoNum type="arabicParenR"/>
            </a:pPr>
            <a:r>
              <a:rPr lang="fr-CH" dirty="0" smtClean="0"/>
              <a:t> </a:t>
            </a:r>
            <a:r>
              <a:rPr lang="fr-CH" dirty="0" smtClean="0">
                <a:solidFill>
                  <a:srgbClr val="7030A0"/>
                </a:solidFill>
              </a:rPr>
              <a:t>S2b</a:t>
            </a:r>
            <a:r>
              <a:rPr lang="fr-CH" dirty="0" smtClean="0"/>
              <a:t>: </a:t>
            </a:r>
            <a:r>
              <a:rPr lang="fr-CH" dirty="0" err="1" smtClean="0"/>
              <a:t>Same</a:t>
            </a:r>
            <a:r>
              <a:rPr lang="fr-CH" dirty="0" smtClean="0"/>
              <a:t> as S2a; change </a:t>
            </a:r>
            <a:r>
              <a:rPr lang="fr-CH" dirty="0" err="1" smtClean="0"/>
              <a:t>is</a:t>
            </a:r>
            <a:r>
              <a:rPr lang="fr-CH" dirty="0" smtClean="0"/>
              <a:t> in the future (go back to </a:t>
            </a:r>
            <a:r>
              <a:rPr lang="fr-CH" dirty="0" err="1" smtClean="0"/>
              <a:t>low</a:t>
            </a:r>
            <a:r>
              <a:rPr lang="fr-CH" dirty="0" smtClean="0"/>
              <a:t> </a:t>
            </a:r>
            <a:r>
              <a:rPr lang="fr-CH" dirty="0" err="1" smtClean="0"/>
              <a:t>recruitment</a:t>
            </a:r>
            <a:r>
              <a:rPr lang="fr-CH" dirty="0" smtClean="0"/>
              <a:t> in 2020)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000" y="3420000"/>
            <a:ext cx="436671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052736"/>
          </a:xfrm>
        </p:spPr>
        <p:txBody>
          <a:bodyPr/>
          <a:lstStyle/>
          <a:p>
            <a:r>
              <a:rPr lang="fr-CH" dirty="0" err="1" smtClean="0"/>
              <a:t>Eastern</a:t>
            </a:r>
            <a:r>
              <a:rPr lang="fr-CH" dirty="0" smtClean="0"/>
              <a:t> </a:t>
            </a:r>
            <a:r>
              <a:rPr lang="fr-CH" dirty="0" err="1" smtClean="0"/>
              <a:t>bluefin</a:t>
            </a:r>
            <a:r>
              <a:rPr lang="fr-CH" dirty="0" smtClean="0"/>
              <a:t> </a:t>
            </a:r>
            <a:r>
              <a:rPr lang="fr-CH" dirty="0" err="1" smtClean="0"/>
              <a:t>tuna</a:t>
            </a:r>
            <a:r>
              <a:rPr lang="fr-CH" dirty="0" smtClean="0"/>
              <a:t>: Four </a:t>
            </a:r>
            <a:r>
              <a:rPr lang="fr-CH" dirty="0" err="1" smtClean="0"/>
              <a:t>OMs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1124744"/>
            <a:ext cx="627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Constant catch projections (0, 15000t and 30 000t), </a:t>
            </a:r>
            <a:r>
              <a:rPr lang="fr-CH" dirty="0" err="1" smtClean="0"/>
              <a:t>deterministic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6309320"/>
            <a:ext cx="7089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Catch </a:t>
            </a:r>
            <a:r>
              <a:rPr lang="fr-CH" dirty="0" err="1" smtClean="0"/>
              <a:t>taken</a:t>
            </a:r>
            <a:r>
              <a:rPr lang="fr-CH" dirty="0" smtClean="0"/>
              <a:t> to </a:t>
            </a:r>
            <a:r>
              <a:rPr lang="fr-CH" dirty="0" err="1" smtClean="0"/>
              <a:t>be</a:t>
            </a:r>
            <a:r>
              <a:rPr lang="fr-CH" dirty="0" smtClean="0"/>
              <a:t>: 13 500t, 16 142t, 19 296t and 23 155t for 2014 to 2017</a:t>
            </a:r>
            <a:endParaRPr lang="en-US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6675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700808"/>
          </a:xfrm>
        </p:spPr>
        <p:txBody>
          <a:bodyPr/>
          <a:lstStyle/>
          <a:p>
            <a:r>
              <a:rPr lang="fr-CH" dirty="0" err="1" smtClean="0"/>
              <a:t>Eastern</a:t>
            </a:r>
            <a:r>
              <a:rPr lang="fr-CH" dirty="0" smtClean="0"/>
              <a:t> </a:t>
            </a:r>
            <a:r>
              <a:rPr lang="fr-CH" dirty="0" err="1" smtClean="0"/>
              <a:t>bluefin</a:t>
            </a:r>
            <a:r>
              <a:rPr lang="fr-CH" dirty="0" smtClean="0"/>
              <a:t> </a:t>
            </a:r>
            <a:r>
              <a:rPr lang="fr-CH" dirty="0" err="1" smtClean="0"/>
              <a:t>tuna</a:t>
            </a:r>
            <a:r>
              <a:rPr lang="fr-CH" dirty="0" smtClean="0"/>
              <a:t>:</a:t>
            </a:r>
            <a:br>
              <a:rPr lang="fr-CH" dirty="0" smtClean="0"/>
            </a:br>
            <a:r>
              <a:rPr lang="fr-CH" sz="2800" dirty="0" smtClean="0"/>
              <a:t>Candidate Management </a:t>
            </a:r>
            <a:r>
              <a:rPr lang="fr-CH" sz="2800" dirty="0" err="1" smtClean="0"/>
              <a:t>Procedure</a:t>
            </a:r>
            <a:r>
              <a:rPr lang="fr-CH" dirty="0" smtClean="0"/>
              <a:t> </a:t>
            </a:r>
            <a:r>
              <a:rPr lang="fr-CH" sz="3200" dirty="0" smtClean="0"/>
              <a:t>(CMP)</a:t>
            </a:r>
            <a:endParaRPr lang="en-US" sz="32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093788" y="1981200"/>
          <a:ext cx="654843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3" imgW="2578100" imgH="469900" progId="Equation.3">
                  <p:embed/>
                </p:oleObj>
              </mc:Choice>
              <mc:Fallback>
                <p:oleObj name="Equation" r:id="rId3" imgW="2578100" imgH="4699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981200"/>
                        <a:ext cx="6548437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1043608" y="2276872"/>
            <a:ext cx="3960440" cy="1798459"/>
            <a:chOff x="1043608" y="2276872"/>
            <a:chExt cx="3960440" cy="1798459"/>
          </a:xfrm>
        </p:grpSpPr>
        <p:sp>
          <p:nvSpPr>
            <p:cNvPr id="10" name="Oval 9"/>
            <p:cNvSpPr/>
            <p:nvPr/>
          </p:nvSpPr>
          <p:spPr>
            <a:xfrm>
              <a:off x="3563888" y="2276872"/>
              <a:ext cx="1440160" cy="720080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347864" y="3068960"/>
              <a:ext cx="432048" cy="2880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43608" y="3429000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 err="1" smtClean="0"/>
                <a:t>Depends</a:t>
              </a:r>
              <a:r>
                <a:rPr lang="fr-CH" dirty="0" smtClean="0"/>
                <a:t> on </a:t>
              </a:r>
              <a:r>
                <a:rPr lang="fr-CH" dirty="0" err="1" smtClean="0"/>
                <a:t>average</a:t>
              </a:r>
              <a:r>
                <a:rPr lang="fr-CH" dirty="0" smtClean="0"/>
                <a:t> </a:t>
              </a:r>
              <a:r>
                <a:rPr lang="fr-CH" dirty="0" err="1" smtClean="0"/>
                <a:t>slope</a:t>
              </a:r>
              <a:r>
                <a:rPr lang="fr-CH" dirty="0" smtClean="0"/>
                <a:t> of indices (last 10 </a:t>
              </a:r>
              <a:r>
                <a:rPr lang="fr-CH" dirty="0" err="1" smtClean="0"/>
                <a:t>years</a:t>
              </a:r>
              <a:r>
                <a:rPr lang="fr-CH" dirty="0" smtClean="0"/>
                <a:t> data)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20072" y="1988840"/>
            <a:ext cx="3600400" cy="2507506"/>
            <a:chOff x="5220072" y="1988840"/>
            <a:chExt cx="3600400" cy="2507506"/>
          </a:xfrm>
        </p:grpSpPr>
        <p:sp>
          <p:nvSpPr>
            <p:cNvPr id="16" name="Oval 15"/>
            <p:cNvSpPr/>
            <p:nvPr/>
          </p:nvSpPr>
          <p:spPr>
            <a:xfrm>
              <a:off x="5220072" y="1988840"/>
              <a:ext cx="2448272" cy="1368152"/>
            </a:xfrm>
            <a:prstGeom prst="ellipse">
              <a:avLst/>
            </a:prstGeom>
            <a:solidFill>
              <a:srgbClr val="00B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6804248" y="3501008"/>
              <a:ext cx="288032" cy="144016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724128" y="3573016"/>
              <a:ext cx="3096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 err="1" smtClean="0"/>
                <a:t>Depends</a:t>
              </a:r>
              <a:r>
                <a:rPr lang="fr-CH" dirty="0" smtClean="0"/>
                <a:t> on </a:t>
              </a:r>
              <a:r>
                <a:rPr lang="fr-CH" dirty="0" err="1" smtClean="0"/>
                <a:t>average</a:t>
              </a:r>
              <a:r>
                <a:rPr lang="fr-CH" dirty="0" smtClean="0"/>
                <a:t> </a:t>
              </a:r>
              <a:r>
                <a:rPr lang="fr-CH" dirty="0" err="1" smtClean="0"/>
                <a:t>level</a:t>
              </a:r>
              <a:r>
                <a:rPr lang="fr-CH" dirty="0" smtClean="0"/>
                <a:t> of indices relative to a </a:t>
              </a:r>
              <a:r>
                <a:rPr lang="fr-CH" dirty="0" err="1" smtClean="0"/>
                <a:t>target</a:t>
              </a:r>
              <a:r>
                <a:rPr lang="fr-CH" dirty="0" smtClean="0"/>
                <a:t> (last 5 </a:t>
              </a:r>
              <a:r>
                <a:rPr lang="fr-CH" dirty="0" err="1" smtClean="0"/>
                <a:t>years</a:t>
              </a:r>
              <a:r>
                <a:rPr lang="fr-CH" dirty="0" smtClean="0"/>
                <a:t> data)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1560" y="4725144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fr-CH" dirty="0" smtClean="0">
                <a:latin typeface="+mj-lt"/>
              </a:rPr>
              <a:t> </a:t>
            </a:r>
            <a:r>
              <a:rPr lang="fr-CH" i="1" dirty="0" smtClean="0">
                <a:latin typeface="Symbol" pitchFamily="18" charset="2"/>
              </a:rPr>
              <a:t>l</a:t>
            </a:r>
            <a:r>
              <a:rPr lang="fr-CH" dirty="0" smtClean="0"/>
              <a:t> and </a:t>
            </a:r>
            <a:r>
              <a:rPr lang="fr-CH" i="1" dirty="0" smtClean="0">
                <a:latin typeface="Symbol" pitchFamily="18" charset="2"/>
              </a:rPr>
              <a:t>r</a:t>
            </a:r>
            <a:r>
              <a:rPr lang="fr-CH" dirty="0" smtClean="0"/>
              <a:t> are </a:t>
            </a:r>
            <a:r>
              <a:rPr lang="fr-CH" dirty="0" err="1" smtClean="0"/>
              <a:t>tuning</a:t>
            </a:r>
            <a:r>
              <a:rPr lang="fr-CH" dirty="0" smtClean="0"/>
              <a:t> </a:t>
            </a:r>
            <a:r>
              <a:rPr lang="fr-CH" dirty="0" err="1" smtClean="0"/>
              <a:t>parameters</a:t>
            </a:r>
            <a:r>
              <a:rPr lang="fr-CH" dirty="0" smtClean="0"/>
              <a:t>, </a:t>
            </a:r>
            <a:r>
              <a:rPr lang="fr-CH" dirty="0" err="1" smtClean="0"/>
              <a:t>then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take</a:t>
            </a:r>
            <a:r>
              <a:rPr lang="fr-CH" dirty="0" smtClean="0"/>
              <a:t> on </a:t>
            </a:r>
            <a:r>
              <a:rPr lang="fr-CH" dirty="0" err="1" smtClean="0"/>
              <a:t>different</a:t>
            </a:r>
            <a:r>
              <a:rPr lang="fr-CH" dirty="0" smtClean="0"/>
              <a:t> values </a:t>
            </a:r>
            <a:r>
              <a:rPr lang="fr-CH" dirty="0" err="1" smtClean="0"/>
              <a:t>whether</a:t>
            </a:r>
            <a:r>
              <a:rPr lang="fr-CH" dirty="0" smtClean="0"/>
              <a:t> the </a:t>
            </a:r>
            <a:r>
              <a:rPr lang="fr-CH" dirty="0" err="1" smtClean="0"/>
              <a:t>slope</a:t>
            </a:r>
            <a:r>
              <a:rPr lang="fr-CH" dirty="0" smtClean="0"/>
              <a:t> (or </a:t>
            </a:r>
            <a:r>
              <a:rPr lang="fr-CH" dirty="0" err="1" smtClean="0"/>
              <a:t>level</a:t>
            </a:r>
            <a:r>
              <a:rPr lang="fr-CH" dirty="0" smtClean="0"/>
              <a:t>) </a:t>
            </a:r>
            <a:r>
              <a:rPr lang="fr-CH" dirty="0" smtClean="0">
                <a:solidFill>
                  <a:srgbClr val="FF0000"/>
                </a:solidFill>
              </a:rPr>
              <a:t>(</a:t>
            </a:r>
            <a:r>
              <a:rPr lang="fr-CH" dirty="0" err="1" smtClean="0">
                <a:solidFill>
                  <a:srgbClr val="FF0000"/>
                </a:solidFill>
              </a:rPr>
              <a:t>here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i="1" dirty="0" err="1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CH" baseline="-25000" dirty="0" err="1" smtClean="0">
                <a:solidFill>
                  <a:srgbClr val="FF0000"/>
                </a:solidFill>
              </a:rPr>
              <a:t>up</a:t>
            </a:r>
            <a:r>
              <a:rPr lang="fr-CH" dirty="0" smtClean="0">
                <a:solidFill>
                  <a:srgbClr val="FF0000"/>
                </a:solidFill>
              </a:rPr>
              <a:t>=0.03, </a:t>
            </a:r>
            <a:r>
              <a:rPr lang="fr-CH" i="1" dirty="0" err="1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CH" baseline="-25000" dirty="0" err="1" smtClean="0">
                <a:solidFill>
                  <a:srgbClr val="FF0000"/>
                </a:solidFill>
              </a:rPr>
              <a:t>down</a:t>
            </a:r>
            <a:r>
              <a:rPr lang="fr-CH" dirty="0" smtClean="0">
                <a:solidFill>
                  <a:srgbClr val="FF0000"/>
                </a:solidFill>
              </a:rPr>
              <a:t>=0.15, </a:t>
            </a:r>
            <a:r>
              <a:rPr lang="fr-CH" i="1" dirty="0" err="1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fr-CH" baseline="-25000" dirty="0" err="1" smtClean="0">
                <a:solidFill>
                  <a:srgbClr val="FF0000"/>
                </a:solidFill>
              </a:rPr>
              <a:t>up</a:t>
            </a:r>
            <a:r>
              <a:rPr lang="fr-CH" dirty="0" smtClean="0">
                <a:solidFill>
                  <a:srgbClr val="FF0000"/>
                </a:solidFill>
              </a:rPr>
              <a:t>=0.03 and </a:t>
            </a:r>
            <a:r>
              <a:rPr lang="fr-CH" i="1" dirty="0" err="1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fr-CH" baseline="-25000" dirty="0" err="1" smtClean="0">
                <a:solidFill>
                  <a:srgbClr val="FF0000"/>
                </a:solidFill>
              </a:rPr>
              <a:t>down</a:t>
            </a:r>
            <a:r>
              <a:rPr lang="fr-CH" dirty="0" smtClean="0">
                <a:solidFill>
                  <a:srgbClr val="FF0000"/>
                </a:solidFill>
              </a:rPr>
              <a:t>=0.15)</a:t>
            </a:r>
          </a:p>
          <a:p>
            <a:pPr marL="342900" indent="-342900">
              <a:buFont typeface="+mj-lt"/>
              <a:buAutoNum type="arabicParenR"/>
            </a:pPr>
            <a:r>
              <a:rPr lang="fr-CH" dirty="0" smtClean="0"/>
              <a:t>Indices </a:t>
            </a:r>
            <a:r>
              <a:rPr lang="fr-CH" dirty="0" err="1" smtClean="0"/>
              <a:t>used</a:t>
            </a:r>
            <a:r>
              <a:rPr lang="fr-CH" dirty="0" smtClean="0"/>
              <a:t>: </a:t>
            </a:r>
            <a:r>
              <a:rPr lang="fr-CH" dirty="0" err="1" smtClean="0"/>
              <a:t>Japan</a:t>
            </a:r>
            <a:r>
              <a:rPr lang="fr-CH" dirty="0" smtClean="0"/>
              <a:t> </a:t>
            </a:r>
            <a:r>
              <a:rPr lang="fr-CH" dirty="0" err="1" smtClean="0"/>
              <a:t>Longline</a:t>
            </a:r>
            <a:r>
              <a:rPr lang="fr-CH" dirty="0" smtClean="0"/>
              <a:t> CPUE, </a:t>
            </a:r>
            <a:r>
              <a:rPr lang="fr-CH" dirty="0" err="1" smtClean="0"/>
              <a:t>larval</a:t>
            </a:r>
            <a:r>
              <a:rPr lang="fr-CH" dirty="0" smtClean="0"/>
              <a:t> index of </a:t>
            </a:r>
            <a:r>
              <a:rPr lang="fr-CH" dirty="0" err="1" smtClean="0"/>
              <a:t>spawning</a:t>
            </a:r>
            <a:r>
              <a:rPr lang="fr-CH" dirty="0" smtClean="0"/>
              <a:t> </a:t>
            </a:r>
            <a:r>
              <a:rPr lang="fr-CH" dirty="0" err="1" smtClean="0"/>
              <a:t>biomass</a:t>
            </a:r>
            <a:endParaRPr lang="fr-CH" dirty="0" smtClean="0"/>
          </a:p>
          <a:p>
            <a:pPr marL="342900" indent="-342900">
              <a:buFont typeface="+mj-lt"/>
              <a:buAutoNum type="arabicParenR"/>
            </a:pPr>
            <a:r>
              <a:rPr lang="fr-CH" dirty="0" smtClean="0"/>
              <a:t>Can </a:t>
            </a:r>
            <a:r>
              <a:rPr lang="fr-CH" dirty="0" err="1" smtClean="0"/>
              <a:t>include</a:t>
            </a:r>
            <a:r>
              <a:rPr lang="fr-CH" dirty="0" smtClean="0"/>
              <a:t> </a:t>
            </a:r>
            <a:r>
              <a:rPr lang="fr-CH" dirty="0" err="1" smtClean="0"/>
              <a:t>constraint</a:t>
            </a:r>
            <a:r>
              <a:rPr lang="fr-CH" dirty="0" smtClean="0"/>
              <a:t> on maximum </a:t>
            </a:r>
            <a:r>
              <a:rPr lang="fr-CH" dirty="0" err="1" smtClean="0"/>
              <a:t>interannual</a:t>
            </a:r>
            <a:r>
              <a:rPr lang="fr-CH" dirty="0" smtClean="0"/>
              <a:t> change in TAC </a:t>
            </a:r>
            <a:r>
              <a:rPr lang="fr-CH" dirty="0" smtClean="0">
                <a:solidFill>
                  <a:srgbClr val="FF0000"/>
                </a:solidFill>
              </a:rPr>
              <a:t>(</a:t>
            </a:r>
            <a:r>
              <a:rPr lang="fr-CH" dirty="0" err="1" smtClean="0">
                <a:solidFill>
                  <a:srgbClr val="FF0000"/>
                </a:solidFill>
              </a:rPr>
              <a:t>here</a:t>
            </a:r>
            <a:r>
              <a:rPr lang="fr-CH" dirty="0" smtClean="0">
                <a:solidFill>
                  <a:srgbClr val="FF0000"/>
                </a:solidFill>
              </a:rPr>
              <a:t> +-15%)</a:t>
            </a:r>
          </a:p>
          <a:p>
            <a:pPr marL="342900" indent="-342900">
              <a:buFont typeface="+mj-lt"/>
              <a:buAutoNum type="arabicParenR"/>
            </a:pPr>
            <a:r>
              <a:rPr lang="fr-CH" dirty="0" smtClean="0"/>
              <a:t>Can </a:t>
            </a:r>
            <a:r>
              <a:rPr lang="fr-CH" dirty="0" err="1" smtClean="0"/>
              <a:t>include</a:t>
            </a:r>
            <a:r>
              <a:rPr lang="fr-CH" dirty="0" smtClean="0"/>
              <a:t> cap on TAC </a:t>
            </a:r>
            <a:r>
              <a:rPr lang="fr-CH" dirty="0" smtClean="0">
                <a:solidFill>
                  <a:srgbClr val="FF0000"/>
                </a:solidFill>
              </a:rPr>
              <a:t>(</a:t>
            </a:r>
            <a:r>
              <a:rPr lang="fr-CH" dirty="0" err="1" smtClean="0">
                <a:solidFill>
                  <a:srgbClr val="FF0000"/>
                </a:solidFill>
              </a:rPr>
              <a:t>here</a:t>
            </a:r>
            <a:r>
              <a:rPr lang="fr-CH" dirty="0">
                <a:solidFill>
                  <a:srgbClr val="FF0000"/>
                </a:solidFill>
              </a:rPr>
              <a:t>:</a:t>
            </a:r>
            <a:r>
              <a:rPr lang="fr-CH" dirty="0" smtClean="0">
                <a:solidFill>
                  <a:srgbClr val="FF0000"/>
                </a:solidFill>
              </a:rPr>
              <a:t> no cap, cap of 30 000t and cap of 40 000t)</a:t>
            </a:r>
          </a:p>
          <a:p>
            <a:pPr marL="342900" indent="-342900">
              <a:buFont typeface="+mj-lt"/>
              <a:buAutoNum type="arabicParenR"/>
            </a:pPr>
            <a:r>
              <a:rPr lang="fr-CH" dirty="0" smtClean="0"/>
              <a:t>The </a:t>
            </a:r>
            <a:r>
              <a:rPr lang="fr-CH" dirty="0" err="1" smtClean="0"/>
              <a:t>target</a:t>
            </a:r>
            <a:r>
              <a:rPr lang="fr-CH" dirty="0" smtClean="0"/>
              <a:t>  </a:t>
            </a:r>
            <a:r>
              <a:rPr lang="fr-CH" dirty="0" err="1" smtClean="0"/>
              <a:t>level</a:t>
            </a:r>
            <a:r>
              <a:rPr lang="fr-CH" dirty="0" smtClean="0"/>
              <a:t> for </a:t>
            </a:r>
            <a:r>
              <a:rPr lang="fr-CH" dirty="0" err="1" smtClean="0"/>
              <a:t>abundance</a:t>
            </a:r>
            <a:r>
              <a:rPr lang="fr-CH" dirty="0" smtClean="0"/>
              <a:t> </a:t>
            </a:r>
            <a:r>
              <a:rPr lang="fr-CH" i="1" dirty="0" err="1" smtClean="0"/>
              <a:t>J</a:t>
            </a:r>
            <a:r>
              <a:rPr lang="fr-CH" i="1" baseline="-25000" dirty="0" err="1" smtClean="0"/>
              <a:t>targ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set </a:t>
            </a:r>
            <a:r>
              <a:rPr lang="fr-CH" dirty="0" err="1" smtClean="0">
                <a:solidFill>
                  <a:srgbClr val="FF0000"/>
                </a:solidFill>
              </a:rPr>
              <a:t>here</a:t>
            </a:r>
            <a:r>
              <a:rPr lang="fr-CH" dirty="0" smtClean="0">
                <a:solidFill>
                  <a:srgbClr val="FF0000"/>
                </a:solidFill>
              </a:rPr>
              <a:t> to 50%</a:t>
            </a:r>
            <a:r>
              <a:rPr lang="fr-CH" dirty="0" smtClean="0"/>
              <a:t> of </a:t>
            </a:r>
            <a:r>
              <a:rPr lang="en-US" dirty="0" smtClean="0"/>
              <a:t>the average for S2a and S2b </a:t>
            </a:r>
            <a:r>
              <a:rPr lang="fr-CH" dirty="0" smtClean="0"/>
              <a:t>in the absence of catches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1260000"/>
            <a:ext cx="8532092" cy="543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052736"/>
          </a:xfrm>
        </p:spPr>
        <p:txBody>
          <a:bodyPr>
            <a:normAutofit fontScale="90000"/>
          </a:bodyPr>
          <a:lstStyle/>
          <a:p>
            <a:r>
              <a:rPr lang="fr-CH" dirty="0" err="1" smtClean="0"/>
              <a:t>Eastern</a:t>
            </a:r>
            <a:r>
              <a:rPr lang="fr-CH" dirty="0" smtClean="0"/>
              <a:t> </a:t>
            </a:r>
            <a:r>
              <a:rPr lang="fr-CH" dirty="0" err="1" smtClean="0"/>
              <a:t>bluefin</a:t>
            </a:r>
            <a:r>
              <a:rPr lang="fr-CH" dirty="0" smtClean="0"/>
              <a:t> </a:t>
            </a:r>
            <a:r>
              <a:rPr lang="fr-CH" dirty="0" err="1" smtClean="0"/>
              <a:t>tuna</a:t>
            </a:r>
            <a:r>
              <a:rPr lang="fr-CH" dirty="0" smtClean="0"/>
              <a:t>:</a:t>
            </a:r>
            <a:br>
              <a:rPr lang="fr-CH" dirty="0" smtClean="0"/>
            </a:br>
            <a:r>
              <a:rPr lang="fr-CH" sz="3100" dirty="0" err="1" smtClean="0"/>
              <a:t>Stochastic</a:t>
            </a:r>
            <a:r>
              <a:rPr lang="fr-CH" sz="3100" dirty="0" smtClean="0"/>
              <a:t> projections </a:t>
            </a:r>
            <a:r>
              <a:rPr lang="fr-CH" sz="3100" dirty="0" err="1" smtClean="0"/>
              <a:t>under</a:t>
            </a:r>
            <a:r>
              <a:rPr lang="fr-CH" sz="3100" dirty="0" smtClean="0"/>
              <a:t> CMP1 </a:t>
            </a:r>
            <a:r>
              <a:rPr lang="fr-CH" sz="3100" dirty="0" err="1" smtClean="0"/>
              <a:t>with</a:t>
            </a:r>
            <a:r>
              <a:rPr lang="fr-CH" sz="3100" dirty="0" smtClean="0"/>
              <a:t> 40 000t cap</a:t>
            </a:r>
            <a:endParaRPr lang="en-US" sz="31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29309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CV=0.78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429309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CV=0.77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429309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CV=0.72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429309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CV=0.72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5589240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CV=0.87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566124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CV=0.75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5589240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CV=0.83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164288" y="5589240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CV=0.83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494</Words>
  <Application>Microsoft Office PowerPoint</Application>
  <PresentationFormat>On-screen Show (4:3)</PresentationFormat>
  <Paragraphs>97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An Illustrative Example of a Management Procedure for Eastern North Atlantic Bluefin Tuna . Rebecca Rademeyer and Doug Butterworth </vt:lpstr>
      <vt:lpstr>Eastern bluefin tuna: Reference Case</vt:lpstr>
      <vt:lpstr>Eastern bluefin tuna: Four OMs</vt:lpstr>
      <vt:lpstr>Eastern bluefin tuna: Four OMs</vt:lpstr>
      <vt:lpstr>Eastern bluefin tuna: Four OMs</vt:lpstr>
      <vt:lpstr>Eastern bluefin tuna: Four OMs</vt:lpstr>
      <vt:lpstr>Eastern bluefin tuna: Four OMs</vt:lpstr>
      <vt:lpstr>Eastern bluefin tuna: Candidate Management Procedure (CMP)</vt:lpstr>
      <vt:lpstr>Eastern bluefin tuna: Stochastic projections under CMP1 with 40 000t cap</vt:lpstr>
      <vt:lpstr>Eastern bluefin tuna: Stochastic projections under CMP1 with 30 000t cap</vt:lpstr>
      <vt:lpstr>Eastern bluefin tuna: Comparison of CMP1 with no cap, cap of 30 000t and cap of 40 000t</vt:lpstr>
      <vt:lpstr>Eastern bluefin tuna: CMP2: Additional decrease if indices fall below specified level</vt:lpstr>
      <vt:lpstr>Eastern bluefin tuna: Comparison of CMP1 and CMP2 (extra decrease), both with 40 000t cap</vt:lpstr>
      <vt:lpstr>Eastern bluefin tuna: Comparison of CMP1 and CMP2 (extra decrease), both with 30 000t cap</vt:lpstr>
      <vt:lpstr>Eastern bluefin tuna: Indices projections for S2b – note how noisy</vt:lpstr>
      <vt:lpstr>Eastern bluefin tuna: Indices projections for S2b – note how noisy</vt:lpstr>
      <vt:lpstr>Eastern bluefin tuna: Indices projections for S2b – note how noisy</vt:lpstr>
      <vt:lpstr>What’s to note and to do?</vt:lpstr>
      <vt:lpstr>MPs for Bluefin – Where next?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utilisateur</dc:creator>
  <cp:lastModifiedBy>Doug Butterworth</cp:lastModifiedBy>
  <cp:revision>90</cp:revision>
  <dcterms:created xsi:type="dcterms:W3CDTF">2015-09-07T09:05:10Z</dcterms:created>
  <dcterms:modified xsi:type="dcterms:W3CDTF">2015-09-22T14:01:10Z</dcterms:modified>
</cp:coreProperties>
</file>